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43192700" cx="32397700"/>
  <p:notesSz cx="6858000" cy="9144000"/>
  <p:embeddedFontLst>
    <p:embeddedFont>
      <p:font typeface="Montserrat"/>
      <p:bold r:id="rId7"/>
      <p:boldItalic r:id="rId8"/>
    </p:embeddedFont>
    <p:embeddedFont>
      <p:font typeface="Lato"/>
      <p:bold r:id="rId9"/>
      <p:boldItalic r:id="rId10"/>
    </p:embeddedFont>
    <p:embeddedFont>
      <p:font typeface="Lato Black"/>
      <p:bold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3" roundtripDataSignature="AMtx7mgUny0LraIj/D1KV4ZeC9tBpjv0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LatoBlack-bold.fntdata"/><Relationship Id="rId10" Type="http://schemas.openxmlformats.org/officeDocument/2006/relationships/font" Target="fonts/Lato-boldItalic.fntdata"/><Relationship Id="rId13" Type="http://customschemas.google.com/relationships/presentationmetadata" Target="metadata"/><Relationship Id="rId12" Type="http://schemas.openxmlformats.org/officeDocument/2006/relationships/font" Target="fonts/LatoBlack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La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ntserrat-bold.fntdata"/><Relationship Id="rId8" Type="http://schemas.openxmlformats.org/officeDocument/2006/relationships/font" Target="fonts/Montserrat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3.png"/><Relationship Id="rId5" Type="http://schemas.openxmlformats.org/officeDocument/2006/relationships/image" Target="../media/image2.png"/><Relationship Id="rId6" Type="http://schemas.openxmlformats.org/officeDocument/2006/relationships/image" Target="../media/image5.png"/><Relationship Id="rId7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2"/>
          <p:cNvGrpSpPr/>
          <p:nvPr/>
        </p:nvGrpSpPr>
        <p:grpSpPr>
          <a:xfrm>
            <a:off x="4254330" y="-2223204"/>
            <a:ext cx="20267686" cy="8087481"/>
            <a:chOff x="0" y="-95250"/>
            <a:chExt cx="1212577" cy="483858"/>
          </a:xfrm>
        </p:grpSpPr>
        <p:sp>
          <p:nvSpPr>
            <p:cNvPr id="85" name="Google Shape;85;p2"/>
            <p:cNvSpPr/>
            <p:nvPr/>
          </p:nvSpPr>
          <p:spPr>
            <a:xfrm>
              <a:off x="0" y="0"/>
              <a:ext cx="1212577" cy="388608"/>
            </a:xfrm>
            <a:custGeom>
              <a:rect b="b" l="l" r="r" t="t"/>
              <a:pathLst>
                <a:path extrusionOk="0" h="388608" w="1212577">
                  <a:moveTo>
                    <a:pt x="47457" y="0"/>
                  </a:moveTo>
                  <a:lnTo>
                    <a:pt x="1165119" y="0"/>
                  </a:lnTo>
                  <a:cubicBezTo>
                    <a:pt x="1177706" y="0"/>
                    <a:pt x="1189777" y="5000"/>
                    <a:pt x="1198677" y="13900"/>
                  </a:cubicBezTo>
                  <a:cubicBezTo>
                    <a:pt x="1207577" y="22800"/>
                    <a:pt x="1212577" y="34871"/>
                    <a:pt x="1212577" y="47457"/>
                  </a:cubicBezTo>
                  <a:lnTo>
                    <a:pt x="1212577" y="341151"/>
                  </a:lnTo>
                  <a:cubicBezTo>
                    <a:pt x="1212577" y="367361"/>
                    <a:pt x="1191329" y="388608"/>
                    <a:pt x="1165119" y="388608"/>
                  </a:cubicBezTo>
                  <a:lnTo>
                    <a:pt x="47457" y="388608"/>
                  </a:lnTo>
                  <a:cubicBezTo>
                    <a:pt x="34871" y="388608"/>
                    <a:pt x="22800" y="383608"/>
                    <a:pt x="13900" y="374708"/>
                  </a:cubicBezTo>
                  <a:cubicBezTo>
                    <a:pt x="5000" y="365808"/>
                    <a:pt x="0" y="353737"/>
                    <a:pt x="0" y="341151"/>
                  </a:cubicBezTo>
                  <a:lnTo>
                    <a:pt x="0" y="47457"/>
                  </a:lnTo>
                  <a:cubicBezTo>
                    <a:pt x="0" y="34871"/>
                    <a:pt x="5000" y="22800"/>
                    <a:pt x="13900" y="13900"/>
                  </a:cubicBezTo>
                  <a:cubicBezTo>
                    <a:pt x="22800" y="5000"/>
                    <a:pt x="34871" y="0"/>
                    <a:pt x="47457" y="0"/>
                  </a:cubicBezTo>
                  <a:close/>
                </a:path>
              </a:pathLst>
            </a:custGeom>
            <a:solidFill>
              <a:srgbClr val="728C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2"/>
            <p:cNvSpPr txBox="1"/>
            <p:nvPr/>
          </p:nvSpPr>
          <p:spPr>
            <a:xfrm>
              <a:off x="0" y="-95250"/>
              <a:ext cx="1212577" cy="4838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80325" lIns="180325" spcFirstLastPara="1" rIns="180325" wrap="square" tIns="180325">
              <a:noAutofit/>
            </a:bodyPr>
            <a:lstStyle/>
            <a:p>
              <a:pPr indent="0" lvl="0" marL="0" marR="0" rtl="0" algn="ctr">
                <a:lnSpc>
                  <a:spcPct val="3865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7" name="Google Shape;87;p2"/>
          <p:cNvSpPr/>
          <p:nvPr/>
        </p:nvSpPr>
        <p:spPr>
          <a:xfrm>
            <a:off x="1715732" y="0"/>
            <a:ext cx="5864276" cy="5864276"/>
          </a:xfrm>
          <a:custGeom>
            <a:rect b="b" l="l" r="r" t="t"/>
            <a:pathLst>
              <a:path extrusionOk="0" h="5864276" w="5864276">
                <a:moveTo>
                  <a:pt x="0" y="0"/>
                </a:moveTo>
                <a:lnTo>
                  <a:pt x="5864276" y="0"/>
                </a:lnTo>
                <a:lnTo>
                  <a:pt x="5864276" y="5864276"/>
                </a:lnTo>
                <a:lnTo>
                  <a:pt x="0" y="58642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2"/>
          <p:cNvSpPr/>
          <p:nvPr/>
        </p:nvSpPr>
        <p:spPr>
          <a:xfrm>
            <a:off x="0" y="38400000"/>
            <a:ext cx="33092094" cy="18076556"/>
          </a:xfrm>
          <a:custGeom>
            <a:rect b="b" l="l" r="r" t="t"/>
            <a:pathLst>
              <a:path extrusionOk="0" h="18076556" w="33092094">
                <a:moveTo>
                  <a:pt x="0" y="0"/>
                </a:moveTo>
                <a:lnTo>
                  <a:pt x="33092094" y="0"/>
                </a:lnTo>
                <a:lnTo>
                  <a:pt x="33092094" y="18076556"/>
                </a:lnTo>
                <a:lnTo>
                  <a:pt x="0" y="180765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9" name="Google Shape;89;p2"/>
          <p:cNvSpPr/>
          <p:nvPr/>
        </p:nvSpPr>
        <p:spPr>
          <a:xfrm>
            <a:off x="1715732" y="40418260"/>
            <a:ext cx="1524268" cy="1524268"/>
          </a:xfrm>
          <a:custGeom>
            <a:rect b="b" l="l" r="r" t="t"/>
            <a:pathLst>
              <a:path extrusionOk="0" h="1524268" w="1524268">
                <a:moveTo>
                  <a:pt x="0" y="0"/>
                </a:moveTo>
                <a:lnTo>
                  <a:pt x="1524268" y="0"/>
                </a:lnTo>
                <a:lnTo>
                  <a:pt x="1524268" y="1524268"/>
                </a:lnTo>
                <a:lnTo>
                  <a:pt x="0" y="152426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0" name="Google Shape;90;p2"/>
          <p:cNvSpPr/>
          <p:nvPr/>
        </p:nvSpPr>
        <p:spPr>
          <a:xfrm>
            <a:off x="4254330" y="40500669"/>
            <a:ext cx="4440136" cy="1359449"/>
          </a:xfrm>
          <a:custGeom>
            <a:rect b="b" l="l" r="r" t="t"/>
            <a:pathLst>
              <a:path extrusionOk="0" h="1359449" w="4440136">
                <a:moveTo>
                  <a:pt x="0" y="0"/>
                </a:moveTo>
                <a:lnTo>
                  <a:pt x="4440137" y="0"/>
                </a:lnTo>
                <a:lnTo>
                  <a:pt x="4440137" y="1359449"/>
                </a:lnTo>
                <a:lnTo>
                  <a:pt x="0" y="13594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1" name="Google Shape;91;p2"/>
          <p:cNvSpPr/>
          <p:nvPr/>
        </p:nvSpPr>
        <p:spPr>
          <a:xfrm>
            <a:off x="10156949" y="40418260"/>
            <a:ext cx="1945549" cy="1524268"/>
          </a:xfrm>
          <a:custGeom>
            <a:rect b="b" l="l" r="r" t="t"/>
            <a:pathLst>
              <a:path extrusionOk="0" h="1524268" w="1945549">
                <a:moveTo>
                  <a:pt x="0" y="0"/>
                </a:moveTo>
                <a:lnTo>
                  <a:pt x="1945549" y="0"/>
                </a:lnTo>
                <a:lnTo>
                  <a:pt x="1945549" y="1524268"/>
                </a:lnTo>
                <a:lnTo>
                  <a:pt x="0" y="152426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2" name="Google Shape;92;p2"/>
          <p:cNvSpPr txBox="1"/>
          <p:nvPr/>
        </p:nvSpPr>
        <p:spPr>
          <a:xfrm>
            <a:off x="2110943" y="14207576"/>
            <a:ext cx="12277231" cy="1778165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5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Introdução</a:t>
            </a:r>
            <a:endParaRPr/>
          </a:p>
          <a:p>
            <a:pPr indent="0" lvl="0" marL="0" marR="0" rtl="0" algn="just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55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55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Prezado(a) participante, o painel científico deverá ser elaborado em formato padronizado para apresentação no IV Simpósio da Rede de Pesquisa em Biodiversidade da Mata Atlântica (PPBio.MA). Recomenda-se o</a:t>
            </a:r>
            <a:r>
              <a:rPr b="0" i="0" lang="en-US" sz="4559" u="none" cap="none" strike="noStrike">
                <a:solidFill>
                  <a:srgbClr val="72240C"/>
                </a:solidFill>
                <a:latin typeface="Arial"/>
                <a:ea typeface="Arial"/>
                <a:cs typeface="Arial"/>
                <a:sym typeface="Arial"/>
              </a:rPr>
              <a:t> tamanho de 90 cm (largura) × 120 cm (altura), em orientação vertical (retrato). O arquivo final deve ser produzido em alta resolução (150 a 300 dpi), com margens mínimas de 2 cm e utilização de fontes que garantam legibilidade a uma distância de 1 a 1,5 metros (recomenda-se tamanho mínimo entre 24 e 32 pt). </a:t>
            </a:r>
            <a:r>
              <a:rPr b="0" i="0" lang="en-US" sz="455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Além disso, o trabalho deve mencionar, preferencialmente na introdução, a qual eixo da rede está vinculado, sendo</a:t>
            </a:r>
            <a:r>
              <a:rPr b="0" i="0" lang="en-US" sz="4559" u="none" cap="none" strike="noStrike">
                <a:solidFill>
                  <a:srgbClr val="72240C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0" i="0" lang="en-US" sz="4559" u="none" cap="none" strike="noStrike">
                <a:solidFill>
                  <a:srgbClr val="52650F"/>
                </a:solidFill>
                <a:latin typeface="Arial"/>
                <a:ea typeface="Arial"/>
                <a:cs typeface="Arial"/>
                <a:sym typeface="Arial"/>
              </a:rPr>
              <a:t>Inventários Biológicos, Cenários da Biodiversidade ou Serviços Ecossistêmicos.</a:t>
            </a:r>
            <a:endParaRPr/>
          </a:p>
          <a:p>
            <a:pPr indent="0" lvl="0" marL="0" marR="0" rtl="0" algn="just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559" u="none" cap="none" strike="noStrike">
                <a:solidFill>
                  <a:srgbClr val="72240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just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559" u="none" cap="none" strike="noStrike">
              <a:solidFill>
                <a:srgbClr val="72240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559" u="none" cap="none" strike="noStrike">
              <a:solidFill>
                <a:srgbClr val="72240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559" u="none" cap="none" strike="noStrike">
              <a:solidFill>
                <a:srgbClr val="7224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"/>
          <p:cNvSpPr txBox="1"/>
          <p:nvPr/>
        </p:nvSpPr>
        <p:spPr>
          <a:xfrm>
            <a:off x="8893620" y="962631"/>
            <a:ext cx="13486910" cy="30442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781" u="none" cap="none" strike="noStrike">
                <a:solidFill>
                  <a:srgbClr val="FDFDFB"/>
                </a:solidFill>
                <a:latin typeface="Montserrat"/>
                <a:ea typeface="Montserrat"/>
                <a:cs typeface="Montserrat"/>
                <a:sym typeface="Montserrat"/>
              </a:rPr>
              <a:t>IV Simpósio da Rede de Pesquisa em Biodiversidade</a:t>
            </a:r>
            <a:endParaRPr/>
          </a:p>
          <a:p>
            <a:pPr indent="0" lvl="0" marL="0" marR="0" rtl="0" algn="ctr">
              <a:lnSpc>
                <a:spcPct val="14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781" u="none" cap="none" strike="noStrike">
                <a:solidFill>
                  <a:srgbClr val="FDFDFB"/>
                </a:solidFill>
                <a:latin typeface="Montserrat"/>
                <a:ea typeface="Montserrat"/>
                <a:cs typeface="Montserrat"/>
                <a:sym typeface="Montserrat"/>
              </a:rPr>
              <a:t> da Mata Atlântica (PPBio.MA)</a:t>
            </a:r>
            <a:endParaRPr/>
          </a:p>
        </p:txBody>
      </p:sp>
      <p:sp>
        <p:nvSpPr>
          <p:cNvPr id="94" name="Google Shape;94;p2"/>
          <p:cNvSpPr txBox="1"/>
          <p:nvPr/>
        </p:nvSpPr>
        <p:spPr>
          <a:xfrm>
            <a:off x="9385019" y="4460976"/>
            <a:ext cx="13629961" cy="8124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730" u="none" cap="none" strike="noStrike">
                <a:solidFill>
                  <a:srgbClr val="72240C"/>
                </a:solidFill>
                <a:latin typeface="Montserrat"/>
                <a:ea typeface="Montserrat"/>
                <a:cs typeface="Montserrat"/>
                <a:sym typeface="Montserrat"/>
              </a:rPr>
              <a:t>16 a 19 de junho de 2026 - Foz do Iguaçu/PR</a:t>
            </a:r>
            <a:endParaRPr/>
          </a:p>
        </p:txBody>
      </p:sp>
      <p:sp>
        <p:nvSpPr>
          <p:cNvPr id="95" name="Google Shape;95;p2"/>
          <p:cNvSpPr txBox="1"/>
          <p:nvPr/>
        </p:nvSpPr>
        <p:spPr>
          <a:xfrm>
            <a:off x="5110090" y="7984808"/>
            <a:ext cx="21053971" cy="13008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659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MODELO PARA ELABORAÇÃO DE PAINEL</a:t>
            </a:r>
            <a:endParaRPr/>
          </a:p>
        </p:txBody>
      </p:sp>
      <p:sp>
        <p:nvSpPr>
          <p:cNvPr id="96" name="Google Shape;96;p2"/>
          <p:cNvSpPr txBox="1"/>
          <p:nvPr/>
        </p:nvSpPr>
        <p:spPr>
          <a:xfrm>
            <a:off x="4401250" y="9648652"/>
            <a:ext cx="21307014" cy="26686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559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Helena de Godoy Bergallo (UERJ) - Coordenadora Geral¹; Selvino Neckel Oliveira (UFSC) - Coordenador Núcleo Sul do Projeto Inventários; Eduardo José dos Reis Dias (UFS) - Coordenador Núcleo Nordeste do Projeto Inventários; Claudia Franca Barros (JBRJ) -Coordenadora Núcleo Sudeste do Projeto Inventários; Márcia Cristina Mendes Marques (UFPR) - Coordenadora Projeto Serviços Ecossistêmicos;  Aliny P. F. Pires (UERJ) - Coordenadora Projeto Serviços Ecossistêmicos; Ana Carolina Borges Lins e Silva (UFRPE) - Coordenadora Projeto Cenários; Deborah Faria (UESC) - Coordenadora Projeto Cenários</a:t>
            </a:r>
            <a:endParaRPr/>
          </a:p>
          <a:p>
            <a:pPr indent="0" lvl="0" marL="0" marR="0" rtl="0" algn="ctr">
              <a:lnSpc>
                <a:spcPct val="140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559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7" name="Google Shape;97;p2"/>
          <p:cNvSpPr txBox="1"/>
          <p:nvPr/>
        </p:nvSpPr>
        <p:spPr>
          <a:xfrm>
            <a:off x="12627131" y="12135450"/>
            <a:ext cx="21307014" cy="50584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0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95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¹ ppbioma@gmail.com  </a:t>
            </a:r>
            <a:endParaRPr/>
          </a:p>
        </p:txBody>
      </p:sp>
      <p:grpSp>
        <p:nvGrpSpPr>
          <p:cNvPr id="98" name="Google Shape;98;p2"/>
          <p:cNvGrpSpPr/>
          <p:nvPr/>
        </p:nvGrpSpPr>
        <p:grpSpPr>
          <a:xfrm>
            <a:off x="24981079" y="1136290"/>
            <a:ext cx="5425756" cy="4378870"/>
            <a:chOff x="0" y="228600"/>
            <a:chExt cx="7234341" cy="5838493"/>
          </a:xfrm>
        </p:grpSpPr>
        <p:sp>
          <p:nvSpPr>
            <p:cNvPr id="99" name="Google Shape;99;p2"/>
            <p:cNvSpPr txBox="1"/>
            <p:nvPr/>
          </p:nvSpPr>
          <p:spPr>
            <a:xfrm>
              <a:off x="0" y="228600"/>
              <a:ext cx="7234341" cy="22425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179" u="none" cap="none" strike="noStrike">
                  <a:solidFill>
                    <a:srgbClr val="6F1C0A"/>
                  </a:solidFill>
                  <a:latin typeface="Lato Black"/>
                  <a:ea typeface="Lato Black"/>
                  <a:cs typeface="Lato Black"/>
                  <a:sym typeface="Lato Black"/>
                </a:rPr>
                <a:t>Logo</a:t>
              </a:r>
              <a:endParaRPr/>
            </a:p>
          </p:txBody>
        </p:sp>
        <p:sp>
          <p:nvSpPr>
            <p:cNvPr id="100" name="Google Shape;100;p2"/>
            <p:cNvSpPr txBox="1"/>
            <p:nvPr/>
          </p:nvSpPr>
          <p:spPr>
            <a:xfrm>
              <a:off x="1030519" y="2430170"/>
              <a:ext cx="6012986" cy="36369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826" u="none" cap="none" strike="noStrike">
                  <a:solidFill>
                    <a:srgbClr val="6F1C0A"/>
                  </a:solidFill>
                  <a:latin typeface="Lato"/>
                  <a:ea typeface="Lato"/>
                  <a:cs typeface="Lato"/>
                  <a:sym typeface="Lato"/>
                </a:rPr>
                <a:t>DA INSTITUIÇÃO DO AUTOR</a:t>
              </a:r>
              <a:endParaRPr/>
            </a:p>
            <a:p>
              <a:pPr indent="0" lvl="0" marL="0" marR="0" rtl="0" algn="ctr">
                <a:lnSpc>
                  <a:spcPct val="11000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826" u="none" cap="none" strike="noStrike">
                  <a:solidFill>
                    <a:srgbClr val="6F1C0A"/>
                  </a:solidFill>
                  <a:latin typeface="Lato"/>
                  <a:ea typeface="Lato"/>
                  <a:cs typeface="Lato"/>
                  <a:sym typeface="Lato"/>
                </a:rPr>
                <a:t> PRINCIPAL</a:t>
              </a:r>
              <a:endParaRPr/>
            </a:p>
          </p:txBody>
        </p:sp>
      </p:grpSp>
      <p:grpSp>
        <p:nvGrpSpPr>
          <p:cNvPr id="101" name="Google Shape;101;p2"/>
          <p:cNvGrpSpPr/>
          <p:nvPr/>
        </p:nvGrpSpPr>
        <p:grpSpPr>
          <a:xfrm>
            <a:off x="17910256" y="40496841"/>
            <a:ext cx="4049607" cy="1510181"/>
            <a:chOff x="0" y="104775"/>
            <a:chExt cx="5399477" cy="2013574"/>
          </a:xfrm>
        </p:grpSpPr>
        <p:sp>
          <p:nvSpPr>
            <p:cNvPr id="102" name="Google Shape;102;p2"/>
            <p:cNvSpPr txBox="1"/>
            <p:nvPr/>
          </p:nvSpPr>
          <p:spPr>
            <a:xfrm>
              <a:off x="0" y="104775"/>
              <a:ext cx="5399477" cy="11210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6041" u="none" cap="none" strike="noStrike">
                  <a:solidFill>
                    <a:srgbClr val="6F1C0A"/>
                  </a:solidFill>
                  <a:latin typeface="Lato Black"/>
                  <a:ea typeface="Lato Black"/>
                  <a:cs typeface="Lato Black"/>
                  <a:sym typeface="Lato Black"/>
                </a:rPr>
                <a:t>Logo</a:t>
              </a:r>
              <a:endParaRPr/>
            </a:p>
          </p:txBody>
        </p:sp>
        <p:sp>
          <p:nvSpPr>
            <p:cNvPr id="103" name="Google Shape;103;p2"/>
            <p:cNvSpPr txBox="1"/>
            <p:nvPr/>
          </p:nvSpPr>
          <p:spPr>
            <a:xfrm>
              <a:off x="769146" y="1205633"/>
              <a:ext cx="4487897" cy="9127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998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2394" u="none" cap="none" strike="noStrike">
                  <a:solidFill>
                    <a:srgbClr val="6F1C0A"/>
                  </a:solidFill>
                  <a:latin typeface="Lato"/>
                  <a:ea typeface="Lato"/>
                  <a:cs typeface="Lato"/>
                  <a:sym typeface="Lato"/>
                </a:rPr>
                <a:t>DA INSTITUIÇÃO DOS DEMAIS AUTORES</a:t>
              </a:r>
              <a:endParaRPr/>
            </a:p>
          </p:txBody>
        </p:sp>
      </p:grpSp>
      <p:grpSp>
        <p:nvGrpSpPr>
          <p:cNvPr id="104" name="Google Shape;104;p2"/>
          <p:cNvGrpSpPr/>
          <p:nvPr/>
        </p:nvGrpSpPr>
        <p:grpSpPr>
          <a:xfrm>
            <a:off x="13112148" y="40586394"/>
            <a:ext cx="3885219" cy="1438542"/>
            <a:chOff x="0" y="114300"/>
            <a:chExt cx="5180292" cy="1918057"/>
          </a:xfrm>
        </p:grpSpPr>
        <p:sp>
          <p:nvSpPr>
            <p:cNvPr id="105" name="Google Shape;105;p2"/>
            <p:cNvSpPr txBox="1"/>
            <p:nvPr/>
          </p:nvSpPr>
          <p:spPr>
            <a:xfrm>
              <a:off x="0" y="114300"/>
              <a:ext cx="5180292" cy="10617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5796" u="none" cap="none" strike="noStrike">
                  <a:solidFill>
                    <a:srgbClr val="6F1C0A"/>
                  </a:solidFill>
                  <a:latin typeface="Lato Black"/>
                  <a:ea typeface="Lato Black"/>
                  <a:cs typeface="Lato Black"/>
                  <a:sym typeface="Lato Black"/>
                </a:rPr>
                <a:t>Logo</a:t>
              </a:r>
              <a:endParaRPr/>
            </a:p>
          </p:txBody>
        </p:sp>
        <p:sp>
          <p:nvSpPr>
            <p:cNvPr id="106" name="Google Shape;106;p2"/>
            <p:cNvSpPr txBox="1"/>
            <p:nvPr/>
          </p:nvSpPr>
          <p:spPr>
            <a:xfrm>
              <a:off x="737923" y="1147940"/>
              <a:ext cx="4305716" cy="8844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9969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2297" u="none" cap="none" strike="noStrike">
                  <a:solidFill>
                    <a:srgbClr val="6F1C0A"/>
                  </a:solidFill>
                  <a:latin typeface="Lato"/>
                  <a:ea typeface="Lato"/>
                  <a:cs typeface="Lato"/>
                  <a:sym typeface="Lato"/>
                </a:rPr>
                <a:t>DE OUTROS FINANCIADORES</a:t>
              </a:r>
              <a:endParaRPr/>
            </a:p>
          </p:txBody>
        </p:sp>
      </p:grpSp>
      <p:grpSp>
        <p:nvGrpSpPr>
          <p:cNvPr id="107" name="Google Shape;107;p2"/>
          <p:cNvGrpSpPr/>
          <p:nvPr/>
        </p:nvGrpSpPr>
        <p:grpSpPr>
          <a:xfrm>
            <a:off x="22416308" y="40503985"/>
            <a:ext cx="4216651" cy="1503037"/>
            <a:chOff x="0" y="114300"/>
            <a:chExt cx="5622202" cy="2004049"/>
          </a:xfrm>
        </p:grpSpPr>
        <p:sp>
          <p:nvSpPr>
            <p:cNvPr id="108" name="Google Shape;108;p2"/>
            <p:cNvSpPr txBox="1"/>
            <p:nvPr/>
          </p:nvSpPr>
          <p:spPr>
            <a:xfrm>
              <a:off x="0" y="114300"/>
              <a:ext cx="5622202" cy="11319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6160" u="none" cap="none" strike="noStrike">
                  <a:solidFill>
                    <a:srgbClr val="6F1C0A"/>
                  </a:solidFill>
                  <a:latin typeface="Lato Black"/>
                  <a:ea typeface="Lato Black"/>
                  <a:cs typeface="Lato Black"/>
                  <a:sym typeface="Lato Black"/>
                </a:rPr>
                <a:t>Logo</a:t>
              </a:r>
              <a:endParaRPr/>
            </a:p>
          </p:txBody>
        </p:sp>
        <p:sp>
          <p:nvSpPr>
            <p:cNvPr id="109" name="Google Shape;109;p2"/>
            <p:cNvSpPr txBox="1"/>
            <p:nvPr/>
          </p:nvSpPr>
          <p:spPr>
            <a:xfrm>
              <a:off x="800872" y="1233999"/>
              <a:ext cx="4673020" cy="8843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998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2363" u="none" cap="none" strike="noStrike">
                  <a:solidFill>
                    <a:srgbClr val="6F1C0A"/>
                  </a:solidFill>
                  <a:latin typeface="Lato"/>
                  <a:ea typeface="Lato"/>
                  <a:cs typeface="Lato"/>
                  <a:sym typeface="Lato"/>
                </a:rPr>
                <a:t>DOS DEMAIS APOIADORES (EX: UC)</a:t>
              </a:r>
              <a:endParaRPr/>
            </a:p>
          </p:txBody>
        </p:sp>
      </p:grpSp>
      <p:sp>
        <p:nvSpPr>
          <p:cNvPr id="110" name="Google Shape;110;p2"/>
          <p:cNvSpPr txBox="1"/>
          <p:nvPr/>
        </p:nvSpPr>
        <p:spPr>
          <a:xfrm>
            <a:off x="15637075" y="20568760"/>
            <a:ext cx="14660400" cy="110400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47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Metodologia</a:t>
            </a:r>
            <a:endParaRPr/>
          </a:p>
          <a:p>
            <a:pPr indent="0" lvl="0" marL="0" marR="0" rtl="0" algn="just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475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7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O conteúdo do painel deve contemplar a estrutura de um resumo expandido científico, incluindo: título, autores, introdução, objetivos, metodologia, resultados, discussão, e conclusões. O participante tem liberdade para organizar essas seções utilizando textos, elementos gráficos, fotografias, tabelas e gráficos, desde que o conteúdo seja apresentado de forma clara, objetiva e visualmente organizada. Na área de estudo deve ser</a:t>
            </a:r>
            <a:r>
              <a:rPr b="0" i="0" lang="en-US" sz="4475" u="none" cap="none" strike="noStrike">
                <a:solidFill>
                  <a:srgbClr val="738C2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4475" u="none" cap="none" strike="noStrike">
                <a:solidFill>
                  <a:srgbClr val="52650F"/>
                </a:solidFill>
                <a:latin typeface="Arial"/>
                <a:ea typeface="Arial"/>
                <a:cs typeface="Arial"/>
                <a:sym typeface="Arial"/>
              </a:rPr>
              <a:t>indicado explicitamente o sítio de pesquisa vinculado à rede PPBio.MA. </a:t>
            </a:r>
            <a:endParaRPr/>
          </a:p>
          <a:p>
            <a:pPr indent="0" lvl="0" marL="0" marR="0" rtl="0" algn="just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475" u="none" cap="none" strike="noStrike">
              <a:solidFill>
                <a:srgbClr val="52650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475" u="none" cap="none" strike="noStrike">
              <a:solidFill>
                <a:srgbClr val="52650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15618344" y="14207576"/>
            <a:ext cx="14788490" cy="6446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5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Objetivos</a:t>
            </a:r>
            <a:endParaRPr/>
          </a:p>
          <a:p>
            <a:pPr indent="0" lvl="0" marL="0" marR="0" rtl="0" algn="just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55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55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Na identificação do trabalho, recomenda-se que os autores sejam apresentados com nome completo, seguido da instituição entre parênteses e o laboratório de pesquisa. </a:t>
            </a:r>
            <a:r>
              <a:rPr b="0" i="0" lang="en-US" sz="4559" u="none" cap="none" strike="noStrike">
                <a:solidFill>
                  <a:srgbClr val="72240C"/>
                </a:solidFill>
                <a:latin typeface="Arial"/>
                <a:ea typeface="Arial"/>
                <a:cs typeface="Arial"/>
                <a:sym typeface="Arial"/>
              </a:rPr>
              <a:t>É obrigatório que o autor principal inclua um e-mail para contato. </a:t>
            </a:r>
            <a:endParaRPr/>
          </a:p>
          <a:p>
            <a:pPr indent="0" lvl="0" marL="0" marR="0" rtl="0" algn="just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559" u="none" cap="none" strike="noStrike">
              <a:solidFill>
                <a:srgbClr val="7224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2"/>
          <p:cNvSpPr txBox="1"/>
          <p:nvPr/>
        </p:nvSpPr>
        <p:spPr>
          <a:xfrm>
            <a:off x="2110943" y="29708648"/>
            <a:ext cx="11736495" cy="8668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47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Discussão</a:t>
            </a:r>
            <a:endParaRPr/>
          </a:p>
          <a:p>
            <a:pPr indent="0" lvl="0" marL="0" marR="0" rtl="0" algn="just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475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7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A</a:t>
            </a:r>
            <a:r>
              <a:rPr b="0" i="0" lang="en-US" sz="4475" u="none" cap="none" strike="noStrike">
                <a:solidFill>
                  <a:srgbClr val="6F1C0A"/>
                </a:solidFill>
                <a:latin typeface="Arial"/>
                <a:ea typeface="Arial"/>
                <a:cs typeface="Arial"/>
                <a:sym typeface="Arial"/>
              </a:rPr>
              <a:t> logo da instituição</a:t>
            </a:r>
            <a:r>
              <a:rPr b="0" i="0" lang="en-US" sz="447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 autor principal deve ser posicionada no cabeçalho superior esquerdo, enquanto as demais logos institucionais (parcerias, financiadores, PPBio.MA, entre outras) devem ser dispostas no rodapé, conforme indicado no modelo disponibilizado. Recomenda-se manter alinhamento, proporção e qualidade das imagens, evitando distorções.</a:t>
            </a:r>
            <a:endParaRPr/>
          </a:p>
        </p:txBody>
      </p:sp>
      <p:grpSp>
        <p:nvGrpSpPr>
          <p:cNvPr id="113" name="Google Shape;113;p2"/>
          <p:cNvGrpSpPr/>
          <p:nvPr/>
        </p:nvGrpSpPr>
        <p:grpSpPr>
          <a:xfrm>
            <a:off x="27051674" y="40439491"/>
            <a:ext cx="4216651" cy="1503037"/>
            <a:chOff x="0" y="114300"/>
            <a:chExt cx="5622202" cy="2004049"/>
          </a:xfrm>
        </p:grpSpPr>
        <p:sp>
          <p:nvSpPr>
            <p:cNvPr id="114" name="Google Shape;114;p2"/>
            <p:cNvSpPr txBox="1"/>
            <p:nvPr/>
          </p:nvSpPr>
          <p:spPr>
            <a:xfrm>
              <a:off x="0" y="114300"/>
              <a:ext cx="5622202" cy="11319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6160" u="none" cap="none" strike="noStrike">
                  <a:solidFill>
                    <a:srgbClr val="6F1C0A"/>
                  </a:solidFill>
                  <a:latin typeface="Lato Black"/>
                  <a:ea typeface="Lato Black"/>
                  <a:cs typeface="Lato Black"/>
                  <a:sym typeface="Lato Black"/>
                </a:rPr>
                <a:t>Logo</a:t>
              </a:r>
              <a:endParaRPr/>
            </a:p>
          </p:txBody>
        </p:sp>
        <p:sp>
          <p:nvSpPr>
            <p:cNvPr id="115" name="Google Shape;115;p2"/>
            <p:cNvSpPr txBox="1"/>
            <p:nvPr/>
          </p:nvSpPr>
          <p:spPr>
            <a:xfrm>
              <a:off x="800872" y="1233999"/>
              <a:ext cx="4673020" cy="8843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998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2363" u="none" cap="none" strike="noStrike">
                  <a:solidFill>
                    <a:srgbClr val="6F1C0A"/>
                  </a:solidFill>
                  <a:latin typeface="Lato"/>
                  <a:ea typeface="Lato"/>
                  <a:cs typeface="Lato"/>
                  <a:sym typeface="Lato"/>
                </a:rPr>
                <a:t>DOS DEMAIS APOIADORES (EX: UC)</a:t>
              </a:r>
              <a:endParaRPr/>
            </a:p>
          </p:txBody>
        </p:sp>
      </p:grpSp>
      <p:sp>
        <p:nvSpPr>
          <p:cNvPr id="116" name="Google Shape;116;p2"/>
          <p:cNvSpPr txBox="1"/>
          <p:nvPr/>
        </p:nvSpPr>
        <p:spPr>
          <a:xfrm>
            <a:off x="15403590" y="30468764"/>
            <a:ext cx="14938325" cy="8668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47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Conclusão</a:t>
            </a:r>
            <a:endParaRPr/>
          </a:p>
          <a:p>
            <a:pPr indent="0" lvl="0" marL="0" marR="0" rtl="0" algn="just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475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7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O painel deve priorizar clareza visual, com bom contraste entre fundo e texto, organização em colunas e equilíbrio entre texto e elementos gráficos. Evite excesso de informações e priorize a comunicação eficiente dos principais resultados e contribuições do estudo. </a:t>
            </a:r>
            <a:r>
              <a:rPr b="0" i="0" lang="en-US" sz="4475" u="none" cap="none" strike="noStrike">
                <a:solidFill>
                  <a:srgbClr val="72240C"/>
                </a:solidFill>
                <a:latin typeface="Arial"/>
                <a:ea typeface="Arial"/>
                <a:cs typeface="Arial"/>
                <a:sym typeface="Arial"/>
              </a:rPr>
              <a:t>O arquivo final do painel deve ser enviado em formato PDF para fins de publicação digital,</a:t>
            </a:r>
            <a:r>
              <a:rPr b="0" i="0" lang="en-US" sz="447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4475" u="none" cap="none" strike="noStrike">
                <a:solidFill>
                  <a:srgbClr val="52650F"/>
                </a:solidFill>
                <a:latin typeface="Arial"/>
                <a:ea typeface="Arial"/>
                <a:cs typeface="Arial"/>
                <a:sym typeface="Arial"/>
              </a:rPr>
              <a:t>sendo a impressão de responsabilidade do(a) participante para exposição presencial durante o evento.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